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284" r:id="rId4"/>
    <p:sldId id="319" r:id="rId5"/>
    <p:sldId id="320" r:id="rId6"/>
    <p:sldId id="321" r:id="rId7"/>
    <p:sldId id="322" r:id="rId8"/>
    <p:sldId id="323" r:id="rId9"/>
    <p:sldId id="324" r:id="rId10"/>
    <p:sldId id="325" r:id="rId11"/>
    <p:sldId id="326" r:id="rId12"/>
    <p:sldId id="330" r:id="rId13"/>
    <p:sldId id="318" r:id="rId14"/>
    <p:sldId id="331"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07-09-2021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3.png"/><Relationship Id="rId19" Type="http://schemas.openxmlformats.org/officeDocument/2006/relationships/image" Target="../media/image23.svg"/><Relationship Id="rId9" Type="http://schemas.openxmlformats.org/officeDocument/2006/relationships/image" Target="../media/image13.sv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6/OIA%20Scenario.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Joins in HANA</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Shape 152">
            <a:extLst>
              <a:ext uri="{FF2B5EF4-FFF2-40B4-BE49-F238E27FC236}">
                <a16:creationId xmlns:a16="http://schemas.microsoft.com/office/drawing/2014/main" xmlns=""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a16="http://schemas.microsoft.com/office/drawing/2014/main" xmlns=""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a16="http://schemas.microsoft.com/office/drawing/2014/main" xmlns=""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a16="http://schemas.microsoft.com/office/drawing/2014/main" xmlns=""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a16="http://schemas.microsoft.com/office/drawing/2014/main" xmlns=""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a16="http://schemas.microsoft.com/office/drawing/2014/main" xmlns=""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a16="http://schemas.microsoft.com/office/drawing/2014/main" xmlns=""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a16="http://schemas.microsoft.com/office/drawing/2014/main" xmlns=""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a16="http://schemas.microsoft.com/office/drawing/2014/main" xmlns=""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a16="http://schemas.microsoft.com/office/drawing/2014/main" xmlns=""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a16="http://schemas.microsoft.com/office/drawing/2014/main" xmlns=""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a16="http://schemas.microsoft.com/office/drawing/2014/main" xmlns=""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a16="http://schemas.microsoft.com/office/drawing/2014/main" xmlns=""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a16="http://schemas.microsoft.com/office/drawing/2014/main" xmlns=""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67809" y="3418772"/>
            <a:ext cx="269837" cy="269837"/>
          </a:xfrm>
          <a:prstGeom prst="rect">
            <a:avLst/>
          </a:prstGeom>
        </p:spPr>
      </p:pic>
      <p:sp>
        <p:nvSpPr>
          <p:cNvPr id="32" name="Freeform 108">
            <a:extLst>
              <a:ext uri="{FF2B5EF4-FFF2-40B4-BE49-F238E27FC236}">
                <a16:creationId xmlns:a16="http://schemas.microsoft.com/office/drawing/2014/main" xmlns=""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a16="http://schemas.microsoft.com/office/drawing/2014/main" xmlns=""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a16="http://schemas.microsoft.com/office/drawing/2014/main" xmlns="" id="{A3425AD7-D3C2-44FD-B703-076260AD30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556906" y="4336488"/>
            <a:ext cx="262546" cy="262544"/>
          </a:xfrm>
          <a:prstGeom prst="rect">
            <a:avLst/>
          </a:prstGeom>
        </p:spPr>
      </p:pic>
      <p:sp>
        <p:nvSpPr>
          <p:cNvPr id="35" name="TextBox 34">
            <a:extLst>
              <a:ext uri="{FF2B5EF4-FFF2-40B4-BE49-F238E27FC236}">
                <a16:creationId xmlns:a16="http://schemas.microsoft.com/office/drawing/2014/main" xmlns=""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a16="http://schemas.microsoft.com/office/drawing/2014/main" xmlns=""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a16="http://schemas.microsoft.com/office/drawing/2014/main" xmlns=""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a16="http://schemas.microsoft.com/office/drawing/2014/main" xmlns=""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a16="http://schemas.microsoft.com/office/drawing/2014/main" xmlns=""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a16="http://schemas.microsoft.com/office/drawing/2014/main" xmlns=""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a16="http://schemas.microsoft.com/office/drawing/2014/main" xmlns=""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xmlns=""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a16="http://schemas.microsoft.com/office/drawing/2014/main" xmlns="" id="{A7EA48F3-4638-4149-AE41-8E89B7D2132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39606" y="3177932"/>
            <a:ext cx="282169" cy="282169"/>
          </a:xfrm>
          <a:prstGeom prst="rect">
            <a:avLst/>
          </a:prstGeom>
        </p:spPr>
      </p:pic>
      <p:sp>
        <p:nvSpPr>
          <p:cNvPr id="45" name="Freeform 108">
            <a:extLst>
              <a:ext uri="{FF2B5EF4-FFF2-40B4-BE49-F238E27FC236}">
                <a16:creationId xmlns:a16="http://schemas.microsoft.com/office/drawing/2014/main" xmlns=""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a16="http://schemas.microsoft.com/office/drawing/2014/main" xmlns=""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xmlns=""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a16="http://schemas.microsoft.com/office/drawing/2014/main" xmlns="" id="{48F501BE-4E8C-4115-A759-43FF62EF53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292828" y="2630781"/>
            <a:ext cx="234661" cy="234661"/>
          </a:xfrm>
          <a:prstGeom prst="rect">
            <a:avLst/>
          </a:prstGeom>
        </p:spPr>
      </p:pic>
      <p:sp>
        <p:nvSpPr>
          <p:cNvPr id="49" name="Freeform 108">
            <a:extLst>
              <a:ext uri="{FF2B5EF4-FFF2-40B4-BE49-F238E27FC236}">
                <a16:creationId xmlns:a16="http://schemas.microsoft.com/office/drawing/2014/main" xmlns=""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a16="http://schemas.microsoft.com/office/drawing/2014/main" xmlns=""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a16="http://schemas.microsoft.com/office/drawing/2014/main" xmlns="" id="{5FF8AA13-2F68-4E35-96E3-E0AD9F84DFD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8724153" y="3413671"/>
            <a:ext cx="272381" cy="272381"/>
          </a:xfrm>
          <a:prstGeom prst="rect">
            <a:avLst/>
          </a:prstGeom>
        </p:spPr>
      </p:pic>
      <p:sp>
        <p:nvSpPr>
          <p:cNvPr id="53" name="Freeform 108">
            <a:extLst>
              <a:ext uri="{FF2B5EF4-FFF2-40B4-BE49-F238E27FC236}">
                <a16:creationId xmlns:a16="http://schemas.microsoft.com/office/drawing/2014/main" xmlns=""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a16="http://schemas.microsoft.com/office/drawing/2014/main" xmlns=""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xmlns=""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a16="http://schemas.microsoft.com/office/drawing/2014/main" xmlns="" id="{2AEF1245-9ABA-4B77-BF37-4D0BCD819C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9446256" y="2680768"/>
            <a:ext cx="250453" cy="250453"/>
          </a:xfrm>
          <a:prstGeom prst="rect">
            <a:avLst/>
          </a:prstGeom>
        </p:spPr>
      </p:pic>
      <p:sp>
        <p:nvSpPr>
          <p:cNvPr id="57" name="Freeform 108">
            <a:extLst>
              <a:ext uri="{FF2B5EF4-FFF2-40B4-BE49-F238E27FC236}">
                <a16:creationId xmlns:a16="http://schemas.microsoft.com/office/drawing/2014/main" xmlns=""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a16="http://schemas.microsoft.com/office/drawing/2014/main" xmlns=""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xmlns=""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a16="http://schemas.microsoft.com/office/drawing/2014/main" xmlns="" id="{0FD38E8C-0A8F-4776-B295-A40A87C04D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a16="http://schemas.microsoft.com/office/drawing/2014/main" xmlns=""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a16="http://schemas.microsoft.com/office/drawing/2014/main" xmlns=""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a16="http://schemas.microsoft.com/office/drawing/2014/main" xmlns=""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a16="http://schemas.microsoft.com/office/drawing/2014/main" xmlns=""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a16="http://schemas.microsoft.com/office/drawing/2014/main" xmlns=""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a16="http://schemas.microsoft.com/office/drawing/2014/main" xmlns="" id="{06CCD9A3-EA1D-4BFB-8796-B711FE1758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a16="http://schemas.microsoft.com/office/drawing/2014/main" xmlns=""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a16="http://schemas.microsoft.com/office/drawing/2014/main" xmlns=""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xmlns=""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a16="http://schemas.microsoft.com/office/drawing/2014/main" xmlns=""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a16="http://schemas.microsoft.com/office/drawing/2014/main" xmlns=""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xmlns=""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xmlns=""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14" name="TextBox 13">
            <a:extLst>
              <a:ext uri="{FF2B5EF4-FFF2-40B4-BE49-F238E27FC236}">
                <a16:creationId xmlns:a16="http://schemas.microsoft.com/office/drawing/2014/main" xmlns=""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a16="http://schemas.microsoft.com/office/drawing/2014/main" xmlns=""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xmlns=""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xmlns=""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xmlns=""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xmlns="" val="1622903416"/>
                  </a:ext>
                </a:extLst>
              </a:tr>
            </a:tbl>
          </a:graphicData>
        </a:graphic>
      </p:graphicFrame>
      <p:graphicFrame>
        <p:nvGraphicFramePr>
          <p:cNvPr id="16" name="Table 15">
            <a:extLst>
              <a:ext uri="{FF2B5EF4-FFF2-40B4-BE49-F238E27FC236}">
                <a16:creationId xmlns:a16="http://schemas.microsoft.com/office/drawing/2014/main" xmlns=""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xmlns="" val="3197870226"/>
                    </a:ext>
                  </a:extLst>
                </a:gridCol>
                <a:gridCol w="1316566">
                  <a:extLst>
                    <a:ext uri="{9D8B030D-6E8A-4147-A177-3AD203B41FA5}">
                      <a16:colId xmlns:a16="http://schemas.microsoft.com/office/drawing/2014/main" xmlns=""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xmlns=""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xmlns=""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xmlns=""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xmlns="" val="1622903416"/>
                  </a:ext>
                </a:extLst>
              </a:tr>
            </a:tbl>
          </a:graphicData>
        </a:graphic>
      </p:graphicFrame>
      <p:cxnSp>
        <p:nvCxnSpPr>
          <p:cNvPr id="17" name="Straight Connector 16">
            <a:extLst>
              <a:ext uri="{FF2B5EF4-FFF2-40B4-BE49-F238E27FC236}">
                <a16:creationId xmlns:a16="http://schemas.microsoft.com/office/drawing/2014/main" xmlns=""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xmlns=""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a16="http://schemas.microsoft.com/office/drawing/2014/main" xmlns=""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69503AC5-DA59-4A8D-96CA-65421A1C78F4}"/>
              </a:ext>
            </a:extLst>
          </p:cNvPr>
          <p:cNvSpPr txBox="1"/>
          <p:nvPr/>
        </p:nvSpPr>
        <p:spPr>
          <a:xfrm>
            <a:off x="265730" y="4581128"/>
            <a:ext cx="5612658" cy="2031325"/>
          </a:xfrm>
          <a:prstGeom prst="rect">
            <a:avLst/>
          </a:prstGeom>
          <a:noFill/>
        </p:spPr>
        <p:txBody>
          <a:bodyPr wrap="square" rtlCol="0">
            <a:spAutoFit/>
          </a:bodyPr>
          <a:lstStyle/>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Tree>
    <p:extLst>
      <p:ext uri="{BB962C8B-B14F-4D97-AF65-F5344CB8AC3E}">
        <p14:creationId xmlns:p14="http://schemas.microsoft.com/office/powerpoint/2010/main" val="382921051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28406846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948784"/>
            <a:ext cx="7964159" cy="3785652"/>
          </a:xfrm>
          <a:prstGeom prst="rect">
            <a:avLst/>
          </a:prstGeom>
          <a:noFill/>
        </p:spPr>
        <p:txBody>
          <a:bodyPr wrap="square" rtlCol="0">
            <a:spAutoFit/>
          </a:bodyPr>
          <a:lstStyle/>
          <a:p>
            <a:pPr marL="742950" lvl="1" indent="-285750">
              <a:buFont typeface="Arial" panose="020B0604020202020204" pitchFamily="34" charset="0"/>
              <a:buChar char="•"/>
            </a:pPr>
            <a:r>
              <a:rPr lang="en-US" sz="1800" dirty="0">
                <a:solidFill>
                  <a:schemeClr val="bg1"/>
                </a:solidFill>
              </a:rPr>
              <a:t> </a:t>
            </a: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a:solidFill>
                  <a:schemeClr val="bg1"/>
                </a:solidFill>
              </a:rPr>
              <a:t>SQL Console</a:t>
            </a:r>
          </a:p>
          <a:p>
            <a:pPr marL="742950" lvl="1" indent="-285750">
              <a:buFont typeface="Arial" panose="020B0604020202020204" pitchFamily="34" charset="0"/>
              <a:buChar char="•"/>
            </a:pPr>
            <a:r>
              <a:rPr lang="en-US" sz="2000" dirty="0">
                <a:solidFill>
                  <a:schemeClr val="bg1"/>
                </a:solidFill>
              </a:rPr>
              <a:t>Introduction to HANA Database User</a:t>
            </a:r>
          </a:p>
          <a:p>
            <a:pPr marL="742950" lvl="1" indent="-285750">
              <a:buFont typeface="Arial" panose="020B0604020202020204" pitchFamily="34" charset="0"/>
              <a:buChar char="•"/>
            </a:pPr>
            <a:r>
              <a:rPr lang="en-US" sz="2000" dirty="0">
                <a:solidFill>
                  <a:schemeClr val="bg1"/>
                </a:solidFill>
              </a:rPr>
              <a:t>Data Modeling </a:t>
            </a:r>
          </a:p>
          <a:p>
            <a:pPr marL="1352443" lvl="2" indent="-285750">
              <a:buFont typeface="Wingdings" panose="05000000000000000000" pitchFamily="2" charset="2"/>
              <a:buChar char="Ø"/>
            </a:pPr>
            <a:r>
              <a:rPr lang="en-US" sz="2000" dirty="0">
                <a:solidFill>
                  <a:schemeClr val="bg1"/>
                </a:solidFill>
              </a:rPr>
              <a:t>Attribute View</a:t>
            </a:r>
          </a:p>
          <a:p>
            <a:pPr marL="1352443" lvl="2" indent="-285750">
              <a:buFont typeface="Wingdings" panose="05000000000000000000" pitchFamily="2" charset="2"/>
              <a:buChar char="Ø"/>
            </a:pPr>
            <a:r>
              <a:rPr lang="en-US" sz="2000" dirty="0">
                <a:solidFill>
                  <a:schemeClr val="bg1"/>
                </a:solidFill>
              </a:rPr>
              <a:t>Analytics View</a:t>
            </a:r>
          </a:p>
          <a:p>
            <a:pPr marL="1352443" lvl="2" indent="-285750">
              <a:buFont typeface="Wingdings" panose="05000000000000000000" pitchFamily="2" charset="2"/>
              <a:buChar char="Ø"/>
            </a:pPr>
            <a:r>
              <a:rPr lang="en-US" sz="2000" dirty="0">
                <a:solidFill>
                  <a:schemeClr val="bg1"/>
                </a:solidFill>
              </a:rPr>
              <a:t>Calculation View</a:t>
            </a:r>
          </a:p>
          <a:p>
            <a:pPr marL="1961937" lvl="3" indent="-285750">
              <a:buFont typeface="Wingdings" panose="05000000000000000000" pitchFamily="2" charset="2"/>
              <a:buChar char="v"/>
            </a:pPr>
            <a:r>
              <a:rPr lang="en-US" sz="2000" dirty="0">
                <a:solidFill>
                  <a:schemeClr val="bg1"/>
                </a:solidFill>
              </a:rPr>
              <a:t>Graphical Calculation Views</a:t>
            </a:r>
          </a:p>
          <a:p>
            <a:pPr marL="1961937" lvl="3" indent="-285750">
              <a:buFont typeface="Wingdings" panose="05000000000000000000" pitchFamily="2" charset="2"/>
              <a:buChar char="v"/>
            </a:pPr>
            <a:r>
              <a:rPr lang="en-US" sz="2000" dirty="0">
                <a:solidFill>
                  <a:schemeClr val="bg1"/>
                </a:solidFill>
              </a:rPr>
              <a:t>Scripted Calculation Views</a:t>
            </a:r>
          </a:p>
          <a:p>
            <a:pPr marL="742950" lvl="1" indent="-285750">
              <a:buFont typeface="Arial" panose="020B0604020202020204" pitchFamily="34" charset="0"/>
              <a:buChar char="•"/>
            </a:pPr>
            <a:r>
              <a:rPr lang="en-US" sz="2000" dirty="0">
                <a:solidFill>
                  <a:schemeClr val="bg1"/>
                </a:solidFill>
              </a:rPr>
              <a:t>Classification of  Join</a:t>
            </a: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a:extLst>
              <a:ext uri="{FF2B5EF4-FFF2-40B4-BE49-F238E27FC236}">
                <a16:creationId xmlns:a16="http://schemas.microsoft.com/office/drawing/2014/main" xmlns=""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r>
              <a:rPr lang="en-US" dirty="0" smtClean="0">
                <a:solidFill>
                  <a:schemeClr val="bg1"/>
                </a:solidFill>
                <a:latin typeface="Cooper Black" panose="0208090404030B020404" pitchFamily="18" charset="0"/>
              </a:rPr>
              <a:t>4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412" y="1721316"/>
            <a:ext cx="8412480" cy="4732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3D67074-ABBF-4F1F-8F04-07B7C002C1DF}"/>
              </a:ext>
            </a:extLst>
          </p:cNvPr>
          <p:cNvSpPr txBox="1"/>
          <p:nvPr/>
        </p:nvSpPr>
        <p:spPr>
          <a:xfrm>
            <a:off x="635900" y="961224"/>
            <a:ext cx="927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a:t>
            </a:r>
            <a:r>
              <a:rPr lang="en-US" sz="2400" dirty="0">
                <a:solidFill>
                  <a:schemeClr val="bg1"/>
                </a:solidFill>
                <a:latin typeface="Calibri"/>
                <a:hlinkClick r:id="rId4"/>
              </a:rPr>
              <a:t>OIA Scenario Code</a:t>
            </a:r>
            <a:endParaRPr lang="en-US" sz="2400" dirty="0">
              <a:solidFill>
                <a:schemeClr val="bg1"/>
              </a:solidFill>
              <a:latin typeface="Calibri"/>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Modeling</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3D67074-ABBF-4F1F-8F04-07B7C002C1DF}"/>
              </a:ext>
            </a:extLst>
          </p:cNvPr>
          <p:cNvSpPr txBox="1"/>
          <p:nvPr/>
        </p:nvSpPr>
        <p:spPr>
          <a:xfrm>
            <a:off x="347868" y="961224"/>
            <a:ext cx="112315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l"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Freeform: Shape 18">
            <a:extLst>
              <a:ext uri="{FF2B5EF4-FFF2-40B4-BE49-F238E27FC236}">
                <a16:creationId xmlns:a16="http://schemas.microsoft.com/office/drawing/2014/main" xmlns=""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a16="http://schemas.microsoft.com/office/drawing/2014/main" xmlns=""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a16="http://schemas.microsoft.com/office/drawing/2014/main" xmlns=""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a16="http://schemas.microsoft.com/office/drawing/2014/main" xmlns=""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a16="http://schemas.microsoft.com/office/drawing/2014/main" xmlns=""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a16="http://schemas.microsoft.com/office/drawing/2014/main" xmlns=""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a16="http://schemas.microsoft.com/office/drawing/2014/main" xmlns=""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a16="http://schemas.microsoft.com/office/drawing/2014/main" xmlns=""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a16="http://schemas.microsoft.com/office/drawing/2014/main" xmlns=""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a16="http://schemas.microsoft.com/office/drawing/2014/main" xmlns=""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xmlns=""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a16="http://schemas.microsoft.com/office/drawing/2014/main" xmlns=""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a16="http://schemas.microsoft.com/office/drawing/2014/main" xmlns=""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a16="http://schemas.microsoft.com/office/drawing/2014/main" xmlns=""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a16="http://schemas.microsoft.com/office/drawing/2014/main" xmlns=""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a16="http://schemas.microsoft.com/office/drawing/2014/main" xmlns=""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BFC8D609-F5FA-4AF3-AADB-F05C0F229157}"/>
              </a:ext>
            </a:extLst>
          </p:cNvPr>
          <p:cNvSpPr/>
          <p:nvPr/>
        </p:nvSpPr>
        <p:spPr>
          <a:xfrm>
            <a:off x="49732" y="6012061"/>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source</a:t>
            </a:r>
          </a:p>
          <a:p>
            <a:pPr marL="285750" indent="-285750">
              <a:buFont typeface="Wingdings" panose="05000000000000000000" pitchFamily="2" charset="2"/>
              <a:buChar char="Ø"/>
            </a:pPr>
            <a:r>
              <a:rPr lang="en-US" sz="1800" dirty="0">
                <a:solidFill>
                  <a:schemeClr val="bg1"/>
                </a:solidFill>
              </a:rPr>
              <a:t>      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9293</TotalTime>
  <Words>1124</Words>
  <Application>Microsoft Office PowerPoint</Application>
  <PresentationFormat>Custom</PresentationFormat>
  <Paragraphs>212</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OIA Scenario - Open Item Analysis</vt:lpstr>
      <vt:lpstr>Articulate Requirement for OIA </vt:lpstr>
      <vt:lpstr>Custom Table for OIA</vt:lpstr>
      <vt:lpstr>Exercise 4 </vt:lpstr>
      <vt:lpstr>Modeling</vt:lpstr>
      <vt:lpstr>Models in SAP HANA</vt:lpstr>
      <vt:lpstr>Why 3 Models?</vt:lpstr>
      <vt:lpstr>Joins in HANA</vt:lpstr>
      <vt:lpstr>Classification of Joins in HANA</vt:lpstr>
      <vt:lpstr>Classification of Joins in HANA</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264</cp:revision>
  <dcterms:created xsi:type="dcterms:W3CDTF">2013-09-12T13:05:01Z</dcterms:created>
  <dcterms:modified xsi:type="dcterms:W3CDTF">2021-09-07T08:36:28Z</dcterms:modified>
</cp:coreProperties>
</file>